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61" r:id="rId4"/>
    <p:sldId id="262" r:id="rId5"/>
    <p:sldId id="285" r:id="rId6"/>
    <p:sldId id="286" r:id="rId7"/>
    <p:sldId id="269" r:id="rId8"/>
    <p:sldId id="287" r:id="rId9"/>
    <p:sldId id="257" r:id="rId10"/>
    <p:sldId id="263" r:id="rId11"/>
    <p:sldId id="264" r:id="rId12"/>
    <p:sldId id="258" r:id="rId13"/>
    <p:sldId id="265" r:id="rId14"/>
    <p:sldId id="259" r:id="rId15"/>
    <p:sldId id="288" r:id="rId16"/>
    <p:sldId id="289" r:id="rId17"/>
    <p:sldId id="290" r:id="rId18"/>
    <p:sldId id="266" r:id="rId19"/>
    <p:sldId id="260" r:id="rId20"/>
    <p:sldId id="270" r:id="rId21"/>
    <p:sldId id="271" r:id="rId22"/>
    <p:sldId id="272" r:id="rId23"/>
    <p:sldId id="273" r:id="rId24"/>
    <p:sldId id="274" r:id="rId25"/>
    <p:sldId id="275" r:id="rId26"/>
    <p:sldId id="279" r:id="rId27"/>
    <p:sldId id="280" r:id="rId28"/>
    <p:sldId id="281" r:id="rId29"/>
    <p:sldId id="282" r:id="rId30"/>
    <p:sldId id="283" r:id="rId31"/>
    <p:sldId id="277" r:id="rId32"/>
    <p:sldId id="276" r:id="rId33"/>
    <p:sldId id="278" r:id="rId3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2873-468B-4785-AFAA-DC5CF1D6F880}" type="datetimeFigureOut">
              <a:rPr lang="nl-NL" smtClean="0"/>
              <a:t>1-10-2019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6FA23-7DA5-4FD7-92A9-576F6836503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2873-468B-4785-AFAA-DC5CF1D6F880}" type="datetimeFigureOut">
              <a:rPr lang="nl-NL" smtClean="0"/>
              <a:t>1-10-2019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6FA23-7DA5-4FD7-92A9-576F6836503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2873-468B-4785-AFAA-DC5CF1D6F880}" type="datetimeFigureOut">
              <a:rPr lang="nl-NL" smtClean="0"/>
              <a:t>1-10-2019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6FA23-7DA5-4FD7-92A9-576F6836503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2873-468B-4785-AFAA-DC5CF1D6F880}" type="datetimeFigureOut">
              <a:rPr lang="nl-NL" smtClean="0"/>
              <a:t>1-10-2019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6FA23-7DA5-4FD7-92A9-576F6836503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2873-468B-4785-AFAA-DC5CF1D6F880}" type="datetimeFigureOut">
              <a:rPr lang="nl-NL" smtClean="0"/>
              <a:t>1-10-2019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6FA23-7DA5-4FD7-92A9-576F6836503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2873-468B-4785-AFAA-DC5CF1D6F880}" type="datetimeFigureOut">
              <a:rPr lang="nl-NL" smtClean="0"/>
              <a:t>1-10-2019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6FA23-7DA5-4FD7-92A9-576F6836503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2873-468B-4785-AFAA-DC5CF1D6F880}" type="datetimeFigureOut">
              <a:rPr lang="nl-NL" smtClean="0"/>
              <a:t>1-10-2019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6FA23-7DA5-4FD7-92A9-576F6836503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2873-468B-4785-AFAA-DC5CF1D6F880}" type="datetimeFigureOut">
              <a:rPr lang="nl-NL" smtClean="0"/>
              <a:t>1-10-2019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6FA23-7DA5-4FD7-92A9-576F6836503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2873-468B-4785-AFAA-DC5CF1D6F880}" type="datetimeFigureOut">
              <a:rPr lang="nl-NL" smtClean="0"/>
              <a:t>1-10-2019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6FA23-7DA5-4FD7-92A9-576F6836503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2873-468B-4785-AFAA-DC5CF1D6F880}" type="datetimeFigureOut">
              <a:rPr lang="nl-NL" smtClean="0"/>
              <a:t>1-10-2019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6FA23-7DA5-4FD7-92A9-576F6836503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2873-468B-4785-AFAA-DC5CF1D6F880}" type="datetimeFigureOut">
              <a:rPr lang="nl-NL" smtClean="0"/>
              <a:t>1-10-2019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6FA23-7DA5-4FD7-92A9-576F6836503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42873-468B-4785-AFAA-DC5CF1D6F880}" type="datetimeFigureOut">
              <a:rPr lang="nl-NL" smtClean="0"/>
              <a:t>1-10-2019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6FA23-7DA5-4FD7-92A9-576F68365034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Maatschappijleer havo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Hoofdstuk 1: Wat is maatschappijleer?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Definitie: Dilemma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Dilemma: 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“de zorg/ keuze voor het ene heeft direct </a:t>
            </a:r>
          </a:p>
          <a:p>
            <a:pPr>
              <a:buNone/>
            </a:pPr>
            <a:r>
              <a:rPr lang="nl-NL" dirty="0" smtClean="0"/>
              <a:t>  negatieve gevolgen voor het andere.” 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Voorbeelden van dilemma’s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Kiezen tussen gezondheid en gezelligheid</a:t>
            </a:r>
          </a:p>
          <a:p>
            <a:endParaRPr lang="nl-NL" dirty="0" smtClean="0"/>
          </a:p>
          <a:p>
            <a:r>
              <a:rPr lang="nl-NL" dirty="0" smtClean="0"/>
              <a:t>Kiezen voor vrije tijd of werken</a:t>
            </a:r>
          </a:p>
          <a:p>
            <a:endParaRPr lang="nl-NL" dirty="0" smtClean="0"/>
          </a:p>
          <a:p>
            <a:r>
              <a:rPr lang="nl-NL" dirty="0" smtClean="0"/>
              <a:t>Kiezen voor een liefdesrelatie of single zijn en blijven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Paragraaf 2: De kernbegrippen</a:t>
            </a:r>
            <a:endParaRPr lang="nl-NL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7362" y="2320131"/>
            <a:ext cx="5629275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Waarden en Normen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Waarde: uitgangspunt of principe dat mensen </a:t>
            </a:r>
          </a:p>
          <a:p>
            <a:pPr>
              <a:buNone/>
            </a:pPr>
            <a:r>
              <a:rPr lang="nl-NL" dirty="0" smtClean="0"/>
              <a:t>                    belangrijk vinden in hun leven.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Norm: opvattingen over hoe je </a:t>
            </a:r>
            <a:r>
              <a:rPr lang="nl-NL" dirty="0" err="1" smtClean="0"/>
              <a:t>je</a:t>
            </a:r>
            <a:r>
              <a:rPr lang="nl-NL" dirty="0" smtClean="0"/>
              <a:t> op grond van </a:t>
            </a:r>
          </a:p>
          <a:p>
            <a:pPr>
              <a:buNone/>
            </a:pPr>
            <a:r>
              <a:rPr lang="nl-NL" dirty="0"/>
              <a:t> </a:t>
            </a:r>
            <a:r>
              <a:rPr lang="nl-NL" dirty="0" smtClean="0"/>
              <a:t>           een bepaalde waarde behoort te </a:t>
            </a:r>
          </a:p>
          <a:p>
            <a:pPr>
              <a:buNone/>
            </a:pPr>
            <a:r>
              <a:rPr lang="nl-NL" dirty="0"/>
              <a:t> </a:t>
            </a:r>
            <a:r>
              <a:rPr lang="nl-NL" dirty="0" smtClean="0"/>
              <a:t>           gedragen.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Sociale verplichting: een regel die je wordt </a:t>
            </a:r>
          </a:p>
          <a:p>
            <a:pPr>
              <a:buNone/>
            </a:pPr>
            <a:r>
              <a:rPr lang="nl-NL" dirty="0"/>
              <a:t> </a:t>
            </a:r>
            <a:r>
              <a:rPr lang="nl-NL" dirty="0" smtClean="0"/>
              <a:t>                                     opgelegd door je omgeving.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Voorbeelden van waarden: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Vrijheid</a:t>
            </a:r>
          </a:p>
          <a:p>
            <a:r>
              <a:rPr lang="nl-NL" dirty="0" smtClean="0"/>
              <a:t>Verantwoordelijkheid</a:t>
            </a:r>
          </a:p>
          <a:p>
            <a:r>
              <a:rPr lang="nl-NL" dirty="0" smtClean="0"/>
              <a:t>Aanspreekbaarheid</a:t>
            </a:r>
          </a:p>
          <a:p>
            <a:r>
              <a:rPr lang="nl-NL" dirty="0" smtClean="0"/>
              <a:t>Openheid</a:t>
            </a:r>
          </a:p>
          <a:p>
            <a:r>
              <a:rPr lang="nl-NL" dirty="0" smtClean="0"/>
              <a:t>Eerlijkheid</a:t>
            </a:r>
          </a:p>
          <a:p>
            <a:r>
              <a:rPr lang="nl-NL" dirty="0" smtClean="0"/>
              <a:t>Gezondheid</a:t>
            </a:r>
          </a:p>
          <a:p>
            <a:r>
              <a:rPr lang="nl-NL" dirty="0" smtClean="0"/>
              <a:t>Sportiviteit</a:t>
            </a:r>
          </a:p>
          <a:p>
            <a:r>
              <a:rPr lang="nl-NL" dirty="0" smtClean="0"/>
              <a:t>Gezelligheid</a:t>
            </a:r>
          </a:p>
          <a:p>
            <a:r>
              <a:rPr lang="nl-NL" dirty="0" smtClean="0"/>
              <a:t>…..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Extra bij: waarden en normen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Uit een waarde kunnen verschillende normen voortkomen;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Waarden kunnen met elkaar botsen. </a:t>
            </a:r>
          </a:p>
        </p:txBody>
      </p:sp>
    </p:spTree>
    <p:extLst>
      <p:ext uri="{BB962C8B-B14F-4D97-AF65-F5344CB8AC3E}">
        <p14:creationId xmlns:p14="http://schemas.microsoft.com/office/powerpoint/2010/main" val="368125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Extra voorbeelden van waarden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Aanwezigheid                Creativiteit</a:t>
            </a:r>
          </a:p>
          <a:p>
            <a:r>
              <a:rPr lang="nl-NL" dirty="0" smtClean="0"/>
              <a:t>Alertheid                        Dankbaarheid</a:t>
            </a:r>
          </a:p>
          <a:p>
            <a:r>
              <a:rPr lang="nl-NL" dirty="0" smtClean="0"/>
              <a:t>Autonomie                     Democratie</a:t>
            </a:r>
          </a:p>
          <a:p>
            <a:r>
              <a:rPr lang="nl-NL" dirty="0" smtClean="0"/>
              <a:t>Behoedzaamheid          Duurzaamheid</a:t>
            </a:r>
          </a:p>
          <a:p>
            <a:r>
              <a:rPr lang="nl-NL" dirty="0" err="1" smtClean="0"/>
              <a:t>Behoudendheid</a:t>
            </a:r>
            <a:r>
              <a:rPr lang="nl-NL" dirty="0" smtClean="0"/>
              <a:t>             Eensgezindheid</a:t>
            </a:r>
          </a:p>
          <a:p>
            <a:r>
              <a:rPr lang="nl-NL" dirty="0" smtClean="0"/>
              <a:t>Behulpzaamheid            Gastvrijheid</a:t>
            </a:r>
          </a:p>
          <a:p>
            <a:r>
              <a:rPr lang="nl-NL" dirty="0" smtClean="0"/>
              <a:t>Betrokkenheid               Gehoorzaamheid</a:t>
            </a:r>
          </a:p>
          <a:p>
            <a:r>
              <a:rPr lang="nl-NL" dirty="0" smtClean="0"/>
              <a:t>Correctheid                    Geluk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10681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Extra voorbeelden van waarden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/>
              <a:t>Geloofwaardigheid 		Originaliteit</a:t>
            </a:r>
          </a:p>
          <a:p>
            <a:r>
              <a:rPr lang="nl-NL" dirty="0" smtClean="0"/>
              <a:t>Gemeenschappelijkheid </a:t>
            </a:r>
            <a:r>
              <a:rPr lang="nl-NL" smtClean="0"/>
              <a:t>	             Plezier</a:t>
            </a:r>
            <a:endParaRPr lang="nl-NL" dirty="0" smtClean="0"/>
          </a:p>
          <a:p>
            <a:r>
              <a:rPr lang="nl-NL" dirty="0" smtClean="0"/>
              <a:t>Helderheid 			</a:t>
            </a:r>
            <a:r>
              <a:rPr lang="nl-NL" dirty="0" err="1" smtClean="0"/>
              <a:t>Positiviteit</a:t>
            </a:r>
            <a:r>
              <a:rPr lang="nl-NL" dirty="0" smtClean="0"/>
              <a:t>	</a:t>
            </a:r>
          </a:p>
          <a:p>
            <a:r>
              <a:rPr lang="nl-NL" dirty="0" smtClean="0"/>
              <a:t>Integriteit 				Redelijkheid</a:t>
            </a:r>
          </a:p>
          <a:p>
            <a:r>
              <a:rPr lang="nl-NL" dirty="0" smtClean="0"/>
              <a:t>Liefdadigheid 			Ruimdenkendheid</a:t>
            </a:r>
          </a:p>
          <a:p>
            <a:r>
              <a:rPr lang="nl-NL" dirty="0" smtClean="0"/>
              <a:t>Menswaardigheid  		Saamhorigheid</a:t>
            </a:r>
          </a:p>
          <a:p>
            <a:r>
              <a:rPr lang="nl-NL" dirty="0" smtClean="0"/>
              <a:t>Milieubehoud 			Schoonheid</a:t>
            </a:r>
          </a:p>
          <a:p>
            <a:r>
              <a:rPr lang="nl-NL" dirty="0" smtClean="0"/>
              <a:t>Onafhankelijkheid 		Solidariteit</a:t>
            </a:r>
          </a:p>
          <a:p>
            <a:r>
              <a:rPr lang="nl-NL" dirty="0" smtClean="0"/>
              <a:t>Oplettendheid 			Toegeeflijkheid</a:t>
            </a:r>
          </a:p>
          <a:p>
            <a:r>
              <a:rPr lang="nl-NL" dirty="0" smtClean="0"/>
              <a:t>Opgewektheid 			Veiligheid</a:t>
            </a:r>
          </a:p>
          <a:p>
            <a:pPr marL="0" indent="0">
              <a:buNone/>
            </a:pPr>
            <a:r>
              <a:rPr lang="nl-NL" dirty="0" smtClean="0"/>
              <a:t>                                                                Verantwoordelijkheid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946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Belang: voordeel dat j ergens bij hebt.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Voorbeelden:</a:t>
            </a:r>
          </a:p>
          <a:p>
            <a:pPr>
              <a:buNone/>
            </a:pPr>
            <a:r>
              <a:rPr lang="nl-NL" dirty="0" smtClean="0"/>
              <a:t>Leerling: weinig/ geen tussenuren</a:t>
            </a:r>
          </a:p>
          <a:p>
            <a:pPr>
              <a:buNone/>
            </a:pPr>
            <a:r>
              <a:rPr lang="nl-NL" dirty="0" smtClean="0"/>
              <a:t>Student: voldoende stageplekken</a:t>
            </a:r>
          </a:p>
          <a:p>
            <a:pPr>
              <a:buNone/>
            </a:pPr>
            <a:r>
              <a:rPr lang="nl-NL" dirty="0" smtClean="0"/>
              <a:t>Werknemer: hogere lonen, goede </a:t>
            </a:r>
          </a:p>
          <a:p>
            <a:pPr>
              <a:buNone/>
            </a:pPr>
            <a:r>
              <a:rPr lang="nl-NL" dirty="0"/>
              <a:t> </a:t>
            </a:r>
            <a:r>
              <a:rPr lang="nl-NL" dirty="0" smtClean="0"/>
              <a:t>                       arbeidsomstandigheden etc.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Tegengestelde belangen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    Wanneer een individu belangen heeft of wanneer groepen belangen hebben en die met elkaar botsen. 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sz="2000" dirty="0" smtClean="0"/>
              <a:t>Voorbeelden:</a:t>
            </a:r>
          </a:p>
          <a:p>
            <a:pPr>
              <a:buNone/>
            </a:pPr>
            <a:r>
              <a:rPr lang="nl-NL" sz="2000" dirty="0" smtClean="0"/>
              <a:t>Individu: vrije tijd versus werken om geld te verdienen</a:t>
            </a:r>
          </a:p>
          <a:p>
            <a:pPr>
              <a:buNone/>
            </a:pPr>
            <a:r>
              <a:rPr lang="nl-NL" sz="2000" dirty="0" smtClean="0"/>
              <a:t>Individu: gezondheid versus vrijheid om snoep/ frisdrank te consumeren</a:t>
            </a:r>
          </a:p>
          <a:p>
            <a:pPr>
              <a:buNone/>
            </a:pPr>
            <a:endParaRPr lang="nl-NL" sz="2000" dirty="0"/>
          </a:p>
          <a:p>
            <a:pPr>
              <a:buNone/>
            </a:pPr>
            <a:r>
              <a:rPr lang="nl-NL" sz="2000" dirty="0" smtClean="0"/>
              <a:t>Werknemer/ werkgever: hogere lonen voor werknemer versus </a:t>
            </a:r>
          </a:p>
          <a:p>
            <a:pPr>
              <a:buNone/>
            </a:pPr>
            <a:r>
              <a:rPr lang="nl-NL" sz="2000" dirty="0"/>
              <a:t> </a:t>
            </a:r>
            <a:r>
              <a:rPr lang="nl-NL" sz="2000" dirty="0" smtClean="0"/>
              <a:t>                                             hogere winst voor ondernemer</a:t>
            </a:r>
            <a:endParaRPr lang="nl-N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Paragraaf 1. Waarom maatschappijleer?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Deelvraag: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Waarom is maatschappijleer belangrijk?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7156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Macht, gezag en invloed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/>
              <a:t>Macht: het vermogen om het gedrag of denken van   </a:t>
            </a:r>
          </a:p>
          <a:p>
            <a:pPr>
              <a:buNone/>
            </a:pPr>
            <a:r>
              <a:rPr lang="nl-NL" sz="2400" dirty="0"/>
              <a:t> </a:t>
            </a:r>
            <a:r>
              <a:rPr lang="nl-NL" sz="2400" dirty="0" smtClean="0"/>
              <a:t>                  anderen sterkt te beïnvloeden.</a:t>
            </a:r>
          </a:p>
          <a:p>
            <a:pPr>
              <a:buNone/>
            </a:pPr>
            <a:endParaRPr lang="nl-NL" sz="2400" dirty="0"/>
          </a:p>
          <a:p>
            <a:r>
              <a:rPr lang="nl-NL" sz="2400" dirty="0" smtClean="0"/>
              <a:t>Gezag: Mensen accepteren de macht of zeggenschap van </a:t>
            </a:r>
          </a:p>
          <a:p>
            <a:pPr>
              <a:buNone/>
            </a:pPr>
            <a:r>
              <a:rPr lang="nl-NL" sz="2400" dirty="0" smtClean="0"/>
              <a:t>                   anderen als legitiem.</a:t>
            </a:r>
          </a:p>
          <a:p>
            <a:endParaRPr lang="nl-NL" sz="2400" dirty="0" smtClean="0"/>
          </a:p>
          <a:p>
            <a:r>
              <a:rPr lang="nl-NL" sz="2400" dirty="0" smtClean="0"/>
              <a:t>Invloed: informele macht die niet gebaseerd is op vastgelegde regels.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Machtsmiddelen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Geld</a:t>
            </a:r>
          </a:p>
          <a:p>
            <a:r>
              <a:rPr lang="nl-NL" dirty="0" smtClean="0"/>
              <a:t>Beroep/ Functie</a:t>
            </a:r>
          </a:p>
          <a:p>
            <a:r>
              <a:rPr lang="nl-NL" dirty="0" smtClean="0"/>
              <a:t>Bepaalde functie</a:t>
            </a:r>
          </a:p>
          <a:p>
            <a:r>
              <a:rPr lang="nl-NL" dirty="0" smtClean="0"/>
              <a:t>Kennis</a:t>
            </a:r>
          </a:p>
          <a:p>
            <a:r>
              <a:rPr lang="nl-NL" dirty="0" smtClean="0"/>
              <a:t>Overtuigingskracht</a:t>
            </a:r>
          </a:p>
          <a:p>
            <a:r>
              <a:rPr lang="nl-NL" dirty="0" smtClean="0"/>
              <a:t>Aanzien</a:t>
            </a:r>
          </a:p>
          <a:p>
            <a:r>
              <a:rPr lang="nl-NL" dirty="0" smtClean="0"/>
              <a:t>(dreigen met) geweld</a:t>
            </a:r>
          </a:p>
          <a:p>
            <a:r>
              <a:rPr lang="nl-NL" dirty="0"/>
              <a:t>A</a:t>
            </a:r>
            <a:r>
              <a:rPr lang="nl-NL" dirty="0" smtClean="0"/>
              <a:t>antal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Samenlevingen veranderen voortdurend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Veranderingen van samenlevingen en verschillen tussen samenlevingen </a:t>
            </a:r>
            <a:r>
              <a:rPr lang="nl-NL" dirty="0" smtClean="0"/>
              <a:t>vanwege</a:t>
            </a:r>
            <a:r>
              <a:rPr lang="nl-NL" dirty="0" smtClean="0"/>
              <a:t>:</a:t>
            </a:r>
          </a:p>
          <a:p>
            <a:pPr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De plaats waar je woont.</a:t>
            </a:r>
          </a:p>
          <a:p>
            <a:pPr>
              <a:buFontTx/>
              <a:buChar char="-"/>
            </a:pPr>
            <a:r>
              <a:rPr lang="nl-NL" dirty="0" smtClean="0"/>
              <a:t>De tijd waarin je leeft.</a:t>
            </a:r>
          </a:p>
          <a:p>
            <a:pPr>
              <a:buFontTx/>
              <a:buChar char="-"/>
            </a:pPr>
            <a:r>
              <a:rPr lang="nl-NL" dirty="0" smtClean="0"/>
              <a:t>De groep waartoe je behoort.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Sociale cohesie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Sociale ongelijkheid:</a:t>
            </a:r>
          </a:p>
          <a:p>
            <a:pPr>
              <a:buNone/>
            </a:pPr>
            <a:r>
              <a:rPr lang="nl-NL" dirty="0" smtClean="0"/>
              <a:t>“ongelijke verdeling van maatschappelijke kansen, inkomen en politieke macht”. 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Sociale cohesie:</a:t>
            </a:r>
          </a:p>
          <a:p>
            <a:pPr>
              <a:buNone/>
            </a:pPr>
            <a:r>
              <a:rPr lang="nl-NL" dirty="0" smtClean="0"/>
              <a:t>    Samenhang/ </a:t>
            </a:r>
            <a:r>
              <a:rPr lang="nl-NL" dirty="0"/>
              <a:t>O</a:t>
            </a:r>
            <a:r>
              <a:rPr lang="nl-NL" dirty="0" smtClean="0"/>
              <a:t>nderlinge verbondenheid tussen mensen in een gemeenschap of samenleving.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Paragraaf 3: </a:t>
            </a:r>
            <a:r>
              <a:rPr lang="nl-NL" sz="3600" dirty="0" smtClean="0"/>
              <a:t>wat is waar, wat is niet waar?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Betrouwbaarheid van bronnen:</a:t>
            </a:r>
          </a:p>
          <a:p>
            <a:endParaRPr lang="nl-NL" dirty="0"/>
          </a:p>
          <a:p>
            <a:r>
              <a:rPr lang="nl-NL" dirty="0" smtClean="0"/>
              <a:t>Wordt er een bronvermelding gegeven?</a:t>
            </a:r>
          </a:p>
          <a:p>
            <a:r>
              <a:rPr lang="nl-NL" dirty="0" smtClean="0"/>
              <a:t>Is het een betrouwbare bron?</a:t>
            </a:r>
          </a:p>
          <a:p>
            <a:r>
              <a:rPr lang="nl-NL" dirty="0" smtClean="0"/>
              <a:t>Is er een duidelijk onderscheid tussen feiten en meningen?</a:t>
            </a:r>
          </a:p>
          <a:p>
            <a:r>
              <a:rPr lang="nl-NL" dirty="0" smtClean="0"/>
              <a:t>Wordt het onderwerp van verschillende kanten bekeken? (hoor- en wederhoor)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Objectief en subjectief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nl-NL" dirty="0" smtClean="0"/>
              <a:t>Objectief: feiten;</a:t>
            </a:r>
          </a:p>
          <a:p>
            <a:pPr>
              <a:buNone/>
            </a:pPr>
            <a:r>
              <a:rPr lang="nl-NL" dirty="0" smtClean="0"/>
              <a:t>    zeggen iets over de werkelijkheid en zijn controleerbaar.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Subjectief: meningen;</a:t>
            </a:r>
          </a:p>
          <a:p>
            <a:pPr>
              <a:buNone/>
            </a:pPr>
            <a:r>
              <a:rPr lang="nl-NL" dirty="0" smtClean="0"/>
              <a:t>    omdat ze vooral iets zeggen over degene die de mening geeft.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     Grens tussen objectiviteit en subjectiviteit is soms lastig te bepalen!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Communicatieschema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l-NL" dirty="0" smtClean="0"/>
              <a:t>2.2: Communicatieruis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Communicatie: doorgeven van informatie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Zender- boodschap- middel- ontvanger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Communicatieruis:</a:t>
            </a:r>
          </a:p>
          <a:p>
            <a:pPr>
              <a:buNone/>
            </a:pPr>
            <a:r>
              <a:rPr lang="nl-NL" dirty="0" smtClean="0"/>
              <a:t>De overdracht van </a:t>
            </a:r>
            <a:r>
              <a:rPr lang="nl-NL" smtClean="0"/>
              <a:t>de 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informatie verloopt niet goed.</a:t>
            </a:r>
            <a:endParaRPr lang="nl-NL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556792"/>
            <a:ext cx="5076055" cy="5301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Communicatieruis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Geef twee eigen voorbeelden van communicatieruis!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Oorzaken communicatieruis: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nl-NL" dirty="0" smtClean="0"/>
              <a:t>De zender zendt informatie niet juist of onvolledig uit;</a:t>
            </a:r>
          </a:p>
          <a:p>
            <a:pPr>
              <a:buFont typeface="Arial" charset="0"/>
              <a:buChar char="•"/>
            </a:pPr>
            <a:endParaRPr lang="nl-NL" dirty="0"/>
          </a:p>
          <a:p>
            <a:pPr>
              <a:buFont typeface="Arial" charset="0"/>
              <a:buChar char="•"/>
            </a:pPr>
            <a:r>
              <a:rPr lang="nl-NL" dirty="0" smtClean="0"/>
              <a:t>Ontvanger ontvangt de informatie verkeerd;</a:t>
            </a:r>
          </a:p>
          <a:p>
            <a:pPr>
              <a:buFont typeface="Arial" charset="0"/>
              <a:buChar char="•"/>
            </a:pPr>
            <a:endParaRPr lang="nl-NL" dirty="0"/>
          </a:p>
          <a:p>
            <a:pPr>
              <a:buFont typeface="Arial" charset="0"/>
              <a:buChar char="•"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Vormen van communicatieruis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 smtClean="0"/>
          </a:p>
          <a:p>
            <a:r>
              <a:rPr lang="nl-NL" dirty="0" smtClean="0"/>
              <a:t>Manipulatie</a:t>
            </a:r>
          </a:p>
          <a:p>
            <a:r>
              <a:rPr lang="nl-NL" dirty="0" smtClean="0"/>
              <a:t>Propaganda</a:t>
            </a:r>
          </a:p>
          <a:p>
            <a:r>
              <a:rPr lang="nl-NL" dirty="0" smtClean="0"/>
              <a:t>Indoctrinatie</a:t>
            </a:r>
            <a:endParaRPr lang="nl-NL" dirty="0"/>
          </a:p>
          <a:p>
            <a:r>
              <a:rPr lang="nl-NL" dirty="0" smtClean="0"/>
              <a:t>Selectieve waarneming/perceptie</a:t>
            </a:r>
            <a:endParaRPr lang="nl-NL" dirty="0"/>
          </a:p>
          <a:p>
            <a:r>
              <a:rPr lang="nl-NL" dirty="0" smtClean="0"/>
              <a:t>Vooroordelen en stereotypen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Paragraaf 1.1: Regels en samenleven</a:t>
            </a:r>
            <a:endParaRPr lang="nl-NL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720056"/>
            <a:ext cx="7632848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Definities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/>
              <a:t>Manipulatie:</a:t>
            </a:r>
          </a:p>
          <a:p>
            <a:pPr>
              <a:buNone/>
            </a:pPr>
            <a:r>
              <a:rPr lang="nl-NL" dirty="0"/>
              <a:t> </a:t>
            </a:r>
            <a:r>
              <a:rPr lang="nl-NL" dirty="0" smtClean="0"/>
              <a:t>   feiten opzettelijk weglaten of verdraaien    zonder dat de ontvanger dit merkt. </a:t>
            </a:r>
          </a:p>
          <a:p>
            <a:endParaRPr lang="nl-NL" dirty="0" smtClean="0"/>
          </a:p>
          <a:p>
            <a:r>
              <a:rPr lang="nl-NL" dirty="0" smtClean="0"/>
              <a:t>Propaganda: </a:t>
            </a:r>
          </a:p>
          <a:p>
            <a:pPr>
              <a:buNone/>
            </a:pPr>
            <a:r>
              <a:rPr lang="nl-NL" dirty="0"/>
              <a:t> </a:t>
            </a:r>
            <a:r>
              <a:rPr lang="nl-NL" dirty="0" smtClean="0"/>
              <a:t>   doelbewust (en bij herhaling) eenzijdige informatie geven met als doel de mening van mensen te beïnvloeden.</a:t>
            </a:r>
            <a:endParaRPr lang="nl-NL" dirty="0"/>
          </a:p>
          <a:p>
            <a:endParaRPr lang="nl-NL" dirty="0" smtClean="0"/>
          </a:p>
          <a:p>
            <a:r>
              <a:rPr lang="nl-NL" dirty="0" smtClean="0"/>
              <a:t>Indoctrinatie: </a:t>
            </a:r>
          </a:p>
          <a:p>
            <a:pPr>
              <a:buNone/>
            </a:pPr>
            <a:r>
              <a:rPr lang="nl-NL" dirty="0"/>
              <a:t> </a:t>
            </a:r>
            <a:r>
              <a:rPr lang="nl-NL" dirty="0" smtClean="0"/>
              <a:t>    proces waarbij langdurig, systematisch en dwingend eenzijdige opvattingen worden opgedrongen met de bedoeling dat het bedoeling deze kritiekloos accepteert.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Selectieve waarneming: </a:t>
            </a:r>
          </a:p>
          <a:p>
            <a:pPr>
              <a:buNone/>
            </a:pPr>
            <a:r>
              <a:rPr lang="nl-NL" dirty="0"/>
              <a:t> </a:t>
            </a:r>
            <a:r>
              <a:rPr lang="nl-NL" dirty="0" smtClean="0"/>
              <a:t>   elke informatie wordt zodanig vervormd dat deze zo veel mogelijk past in ons referentiekader.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    Referentiekader: alles wat je bezit aan kennis, ervaringen, normen, waarden en gewoonten. </a:t>
            </a:r>
            <a:endParaRPr lang="nl-NL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Stereotypen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Stereotype: </a:t>
            </a:r>
          </a:p>
          <a:p>
            <a:pPr>
              <a:buNone/>
            </a:pPr>
            <a:r>
              <a:rPr lang="nl-NL" dirty="0"/>
              <a:t> </a:t>
            </a:r>
            <a:r>
              <a:rPr lang="nl-NL" dirty="0" smtClean="0"/>
              <a:t>   vaststaand beeld van een hele groep mensen.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Voorbeelden:</a:t>
            </a:r>
          </a:p>
          <a:p>
            <a:pPr>
              <a:buNone/>
            </a:pPr>
            <a:r>
              <a:rPr lang="nl-NL" dirty="0" smtClean="0"/>
              <a:t>Dikke Duitsers</a:t>
            </a:r>
          </a:p>
          <a:p>
            <a:pPr>
              <a:buNone/>
            </a:pPr>
            <a:r>
              <a:rPr lang="nl-NL" dirty="0" smtClean="0"/>
              <a:t>Zuinige Nederlanders</a:t>
            </a:r>
          </a:p>
          <a:p>
            <a:pPr>
              <a:buNone/>
            </a:pPr>
            <a:r>
              <a:rPr lang="nl-NL" dirty="0" smtClean="0"/>
              <a:t>Domme Blondjes</a:t>
            </a:r>
            <a:endParaRPr lang="nl-NL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Vooroordelen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Vooroordeel: oordeel over iets of iemand, niet gebaseerd op feiten, maar op basis van geloven, horen, zeggen, denken dat het zo is.</a:t>
            </a:r>
          </a:p>
          <a:p>
            <a:endParaRPr lang="nl-NL" dirty="0"/>
          </a:p>
          <a:p>
            <a:pPr>
              <a:buNone/>
            </a:pPr>
            <a:r>
              <a:rPr lang="nl-NL" dirty="0" smtClean="0"/>
              <a:t>Let wel:</a:t>
            </a:r>
          </a:p>
          <a:p>
            <a:pPr>
              <a:buNone/>
            </a:pPr>
            <a:r>
              <a:rPr lang="nl-NL" dirty="0" smtClean="0"/>
              <a:t>Vooroordelen kunnen leiden tot discriminatie. </a:t>
            </a:r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Conclusie: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Functies van regels voor burgers en overheid:</a:t>
            </a:r>
          </a:p>
          <a:p>
            <a:pPr>
              <a:buNone/>
            </a:pPr>
            <a:endParaRPr lang="nl-NL" dirty="0" smtClean="0"/>
          </a:p>
          <a:p>
            <a:pPr>
              <a:buFont typeface="Arial" charset="0"/>
              <a:buChar char="•"/>
            </a:pPr>
            <a:r>
              <a:rPr lang="nl-NL" dirty="0" smtClean="0"/>
              <a:t>Regels brengen orde aan in de maatschappij;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Regels bieden mensen (rechts) zekerheid;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Regels zorgen ervoor dat iedereen gelijk wordt behandeld.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is een maatschappelijk probleem?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nl-NL" dirty="0" smtClean="0"/>
              <a:t>    Samengevat spreken we van een maatschappelijk probleem als: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Het probleem gevolgen heeft voor grote groepen in de samenleving;</a:t>
            </a:r>
          </a:p>
          <a:p>
            <a:endParaRPr lang="nl-NL" dirty="0"/>
          </a:p>
          <a:p>
            <a:r>
              <a:rPr lang="nl-NL" dirty="0" smtClean="0"/>
              <a:t>Tegengestelde opvattingen over oorzaak en oplossingen;</a:t>
            </a:r>
          </a:p>
          <a:p>
            <a:endParaRPr lang="nl-NL" dirty="0"/>
          </a:p>
          <a:p>
            <a:r>
              <a:rPr lang="nl-NL" dirty="0" smtClean="0"/>
              <a:t>Het krijgt veel aandacht in de media;</a:t>
            </a:r>
          </a:p>
          <a:p>
            <a:endParaRPr lang="nl-NL" dirty="0" smtClean="0"/>
          </a:p>
          <a:p>
            <a:r>
              <a:rPr lang="nl-NL" dirty="0" smtClean="0"/>
              <a:t>Het probleem alleen gemeenschappelijk kan worden opgelost,</a:t>
            </a:r>
          </a:p>
          <a:p>
            <a:pPr>
              <a:buNone/>
            </a:pPr>
            <a:r>
              <a:rPr lang="nl-NL" dirty="0" smtClean="0"/>
              <a:t>     waardoor de overheid zich moet bezighouden met de oplossing van het probleem;</a:t>
            </a:r>
          </a:p>
          <a:p>
            <a:pPr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402665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nl-NL" smtClean="0"/>
              <a:t>Maatschappelijke problemen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nl-NL" sz="1800" dirty="0" smtClean="0"/>
              <a:t>Zinloos geweld 		   Jeugdcriminaliteit	                  </a:t>
            </a:r>
            <a:r>
              <a:rPr lang="nl-NL" sz="1600" dirty="0" smtClean="0"/>
              <a:t>Discriminatie </a:t>
            </a:r>
          </a:p>
          <a:p>
            <a:pPr>
              <a:buFontTx/>
              <a:buNone/>
            </a:pPr>
            <a:r>
              <a:rPr lang="nl-NL" sz="1600" dirty="0" smtClean="0"/>
              <a:t>(internationale) Drugshandel 	    Mensensmokkel	                    Werkloosheid</a:t>
            </a:r>
          </a:p>
          <a:p>
            <a:pPr>
              <a:buFontTx/>
              <a:buNone/>
            </a:pPr>
            <a:r>
              <a:rPr lang="nl-NL" sz="1600" dirty="0" smtClean="0"/>
              <a:t>Armoede /sociale ongelijkheid         Fraude</a:t>
            </a:r>
            <a:r>
              <a:rPr lang="nl-NL" dirty="0" smtClean="0"/>
              <a:t> 		           </a:t>
            </a:r>
            <a:r>
              <a:rPr lang="nl-NL" sz="1600" dirty="0" smtClean="0"/>
              <a:t>Dierenmishandeling</a:t>
            </a:r>
          </a:p>
          <a:p>
            <a:pPr>
              <a:buFontTx/>
              <a:buNone/>
            </a:pPr>
            <a:r>
              <a:rPr lang="nl-NL" sz="1600" dirty="0" smtClean="0"/>
              <a:t>Vervuiling van lucht, 	                       MP van allochtonen	                     Files</a:t>
            </a:r>
          </a:p>
          <a:p>
            <a:pPr>
              <a:buFontTx/>
              <a:buNone/>
            </a:pPr>
            <a:r>
              <a:rPr lang="nl-NL" sz="1600" dirty="0" smtClean="0"/>
              <a:t>bodem en water		   Voetbalvandalisme                       Analfabetisme</a:t>
            </a:r>
          </a:p>
          <a:p>
            <a:pPr>
              <a:buFontTx/>
              <a:buNone/>
            </a:pPr>
            <a:r>
              <a:rPr lang="nl-NL" sz="1600" dirty="0" smtClean="0"/>
              <a:t>Waarden en Normen	                       Kinderarbeid 		 Fundamentalisme</a:t>
            </a:r>
          </a:p>
          <a:p>
            <a:pPr>
              <a:buFontTx/>
              <a:buNone/>
            </a:pPr>
            <a:r>
              <a:rPr lang="nl-NL" sz="1600" dirty="0" smtClean="0"/>
              <a:t>Segregatie 		                       Verslaving 		Illegale prostitutie</a:t>
            </a:r>
          </a:p>
          <a:p>
            <a:pPr>
              <a:buFontTx/>
              <a:buNone/>
            </a:pPr>
            <a:r>
              <a:rPr lang="nl-NL" sz="1600" dirty="0" smtClean="0"/>
              <a:t>Onderwijsachterstand 	   Arbeidsongeschiktheid 	Criminaliteit</a:t>
            </a:r>
          </a:p>
          <a:p>
            <a:pPr>
              <a:buFontTx/>
              <a:buNone/>
            </a:pPr>
            <a:r>
              <a:rPr lang="nl-NL" sz="1600" dirty="0" smtClean="0"/>
              <a:t>Honger in de Derde Wereld 	   Bureaucratie 		Opvoedingsproblemen</a:t>
            </a:r>
          </a:p>
          <a:p>
            <a:pPr>
              <a:buFontTx/>
              <a:buNone/>
            </a:pPr>
            <a:r>
              <a:rPr lang="nl-NL" sz="1600" dirty="0" smtClean="0"/>
              <a:t>Overgewicht 		   Klassenjustitie 		Emancipatie van de vrouw</a:t>
            </a:r>
          </a:p>
          <a:p>
            <a:pPr>
              <a:buFontTx/>
              <a:buNone/>
            </a:pPr>
            <a:r>
              <a:rPr lang="nl-NL" sz="1600" dirty="0" smtClean="0"/>
              <a:t>Vergrijzing 		                      Conflicten </a:t>
            </a:r>
            <a:r>
              <a:rPr lang="en-US" sz="1600" dirty="0" smtClean="0"/>
              <a:t>(</a:t>
            </a:r>
            <a:r>
              <a:rPr lang="nl-NL" sz="1600" dirty="0"/>
              <a:t>A</a:t>
            </a:r>
            <a:r>
              <a:rPr lang="nl-NL" sz="1600" dirty="0" smtClean="0"/>
              <a:t>fghanistan)	 Privacy</a:t>
            </a:r>
          </a:p>
          <a:p>
            <a:pPr>
              <a:buFontTx/>
              <a:buNone/>
            </a:pPr>
            <a:r>
              <a:rPr lang="nl-NL" sz="1600" dirty="0" smtClean="0"/>
              <a:t>Overmatig alcoholgebruik                Woningnood 		Overlast	</a:t>
            </a:r>
          </a:p>
          <a:p>
            <a:pPr>
              <a:buFontTx/>
              <a:buNone/>
            </a:pPr>
            <a:r>
              <a:rPr lang="nl-NL" sz="1600" dirty="0" smtClean="0"/>
              <a:t>onder jongeren		  Links/ Rechts extremisme	Rookverbod</a:t>
            </a:r>
          </a:p>
          <a:p>
            <a:pPr>
              <a:buFontTx/>
              <a:buNone/>
            </a:pPr>
            <a:r>
              <a:rPr lang="nl-NL" sz="1600" dirty="0" smtClean="0"/>
              <a:t>Orgaandonatie 		  kindermishandeling                      ….</a:t>
            </a:r>
          </a:p>
        </p:txBody>
      </p:sp>
    </p:spTree>
    <p:extLst>
      <p:ext uri="{BB962C8B-B14F-4D97-AF65-F5344CB8AC3E}">
        <p14:creationId xmlns:p14="http://schemas.microsoft.com/office/powerpoint/2010/main" val="7836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Tegenstellingen; extra</a:t>
            </a:r>
          </a:p>
        </p:txBody>
      </p:sp>
      <p:sp>
        <p:nvSpPr>
          <p:cNvPr id="1229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pPr>
              <a:buFontTx/>
              <a:buNone/>
            </a:pPr>
            <a:r>
              <a:rPr lang="nl-NL" sz="2800" dirty="0" smtClean="0"/>
              <a:t>   Duidelijke tegenstellingen bestaan er tussen mensen met verschillende:</a:t>
            </a:r>
          </a:p>
          <a:p>
            <a:pPr>
              <a:buFontTx/>
              <a:buNone/>
            </a:pPr>
            <a:endParaRPr lang="nl-NL" sz="2800" dirty="0" smtClean="0"/>
          </a:p>
          <a:p>
            <a:pPr>
              <a:buFontTx/>
              <a:buNone/>
            </a:pPr>
            <a:r>
              <a:rPr lang="nl-NL" sz="2800" dirty="0" smtClean="0"/>
              <a:t># politieke visies</a:t>
            </a:r>
          </a:p>
          <a:p>
            <a:pPr>
              <a:buFontTx/>
              <a:buNone/>
            </a:pPr>
            <a:r>
              <a:rPr lang="nl-NL" sz="2800" dirty="0" smtClean="0"/>
              <a:t># </a:t>
            </a:r>
            <a:r>
              <a:rPr lang="nl-NL" sz="2800" dirty="0" err="1" smtClean="0"/>
              <a:t>geloofs</a:t>
            </a:r>
            <a:r>
              <a:rPr lang="nl-NL" sz="2800" dirty="0" smtClean="0"/>
              <a:t>- of levensovertuigingen</a:t>
            </a:r>
          </a:p>
          <a:p>
            <a:pPr>
              <a:buFontTx/>
              <a:buNone/>
            </a:pPr>
            <a:r>
              <a:rPr lang="nl-NL" sz="2800" dirty="0" smtClean="0"/>
              <a:t># sociaal- economische posities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Politieke cultuur in Nederland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l-NL" dirty="0"/>
              <a:t>Politieke cultuur:</a:t>
            </a:r>
          </a:p>
          <a:p>
            <a:pPr marL="0" indent="0">
              <a:buNone/>
            </a:pPr>
            <a:r>
              <a:rPr lang="nl-NL" dirty="0"/>
              <a:t>“de manier waarop politici met elkaar omgaan”.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Kenmerken van de Nederlandse politieke cultuur:</a:t>
            </a:r>
          </a:p>
          <a:p>
            <a:pPr>
              <a:buFontTx/>
              <a:buChar char="-"/>
            </a:pPr>
            <a:r>
              <a:rPr lang="nl-NL" dirty="0"/>
              <a:t>Bereidheid om met elkaar te overleggen;</a:t>
            </a:r>
          </a:p>
          <a:p>
            <a:pPr>
              <a:buFontTx/>
              <a:buChar char="-"/>
            </a:pPr>
            <a:r>
              <a:rPr lang="nl-NL" dirty="0"/>
              <a:t>Bereidheid/ Noodzaak om compromissen te sluiten (poldermodel</a:t>
            </a:r>
            <a:r>
              <a:rPr lang="nl-NL" dirty="0" smtClean="0"/>
              <a:t>).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Compromis: een oplossing waarbij alle partijen een beetje moeten toegeven. </a:t>
            </a:r>
            <a:endParaRPr lang="nl-NL" dirty="0"/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/>
              <a:t>Extra:</a:t>
            </a:r>
          </a:p>
          <a:p>
            <a:pPr>
              <a:buFontTx/>
              <a:buChar char="-"/>
            </a:pPr>
            <a:r>
              <a:rPr lang="nl-NL" dirty="0"/>
              <a:t>Voordeel compromis: er wordt rekening gehouden met verschillende belangen van verschillende betrokkenen;</a:t>
            </a:r>
          </a:p>
          <a:p>
            <a:pPr>
              <a:buFontTx/>
              <a:buChar char="-"/>
            </a:pPr>
            <a:r>
              <a:rPr lang="nl-NL" dirty="0"/>
              <a:t>Nadeel compromis: partijen bereiken hun ideaal nooit voor 100%.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38780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Nederlandse samenleving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</a:t>
            </a:r>
            <a:r>
              <a:rPr lang="nl-NL" smtClean="0"/>
              <a:t>vier thema’s </a:t>
            </a:r>
            <a:r>
              <a:rPr lang="nl-NL" dirty="0" smtClean="0"/>
              <a:t>van maatschappijleer:</a:t>
            </a:r>
          </a:p>
          <a:p>
            <a:endParaRPr lang="nl-NL" dirty="0"/>
          </a:p>
          <a:p>
            <a:r>
              <a:rPr lang="nl-NL" dirty="0" smtClean="0"/>
              <a:t>Nederland als rechtsstaat</a:t>
            </a:r>
          </a:p>
          <a:p>
            <a:r>
              <a:rPr lang="nl-NL" dirty="0" smtClean="0"/>
              <a:t>De Nederlandse parlementaire democratie</a:t>
            </a:r>
          </a:p>
          <a:p>
            <a:r>
              <a:rPr lang="nl-NL" dirty="0" smtClean="0"/>
              <a:t>De pluriforme samenleving</a:t>
            </a:r>
          </a:p>
          <a:p>
            <a:r>
              <a:rPr lang="nl-NL" dirty="0" smtClean="0"/>
              <a:t>De Nederlandse verzorgingsstaat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945</Words>
  <Application>Microsoft Office PowerPoint</Application>
  <PresentationFormat>Diavoorstelling (4:3)</PresentationFormat>
  <Paragraphs>235</Paragraphs>
  <Slides>33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33</vt:i4>
      </vt:variant>
    </vt:vector>
  </HeadingPairs>
  <TitlesOfParts>
    <vt:vector size="36" baseType="lpstr">
      <vt:lpstr>Arial</vt:lpstr>
      <vt:lpstr>Calibri</vt:lpstr>
      <vt:lpstr>Office-thema</vt:lpstr>
      <vt:lpstr>Maatschappijleer havo </vt:lpstr>
      <vt:lpstr>Paragraaf 1. Waarom maatschappijleer?</vt:lpstr>
      <vt:lpstr>Paragraaf 1.1: Regels en samenleven</vt:lpstr>
      <vt:lpstr>Conclusie:</vt:lpstr>
      <vt:lpstr>Wat is een maatschappelijk probleem?</vt:lpstr>
      <vt:lpstr>Maatschappelijke problemen</vt:lpstr>
      <vt:lpstr>Tegenstellingen; extra</vt:lpstr>
      <vt:lpstr>Politieke cultuur in Nederland</vt:lpstr>
      <vt:lpstr>De Nederlandse samenleving</vt:lpstr>
      <vt:lpstr>Definitie: Dilemma</vt:lpstr>
      <vt:lpstr>Voorbeelden van dilemma’s </vt:lpstr>
      <vt:lpstr>Paragraaf 2: De kernbegrippen</vt:lpstr>
      <vt:lpstr>Waarden en Normen</vt:lpstr>
      <vt:lpstr>Voorbeelden van waarden:</vt:lpstr>
      <vt:lpstr>Extra bij: waarden en normen</vt:lpstr>
      <vt:lpstr>Extra voorbeelden van waarden</vt:lpstr>
      <vt:lpstr>Extra voorbeelden van waarden</vt:lpstr>
      <vt:lpstr>Belangen</vt:lpstr>
      <vt:lpstr>Tegengestelde belangen</vt:lpstr>
      <vt:lpstr>Macht, gezag en invloed</vt:lpstr>
      <vt:lpstr>Machtsmiddelen</vt:lpstr>
      <vt:lpstr>Samenlevingen veranderen voortdurend</vt:lpstr>
      <vt:lpstr>Sociale cohesie</vt:lpstr>
      <vt:lpstr>Paragraaf 3: wat is waar, wat is niet waar?</vt:lpstr>
      <vt:lpstr>Objectief en subjectief</vt:lpstr>
      <vt:lpstr>Communicatieschema</vt:lpstr>
      <vt:lpstr>Communicatieruis</vt:lpstr>
      <vt:lpstr>Oorzaken communicatieruis:</vt:lpstr>
      <vt:lpstr>Vormen van communicatieruis</vt:lpstr>
      <vt:lpstr>Definities </vt:lpstr>
      <vt:lpstr>PowerPoint-presentatie</vt:lpstr>
      <vt:lpstr>Stereotypen</vt:lpstr>
      <vt:lpstr>Vooroordelen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Maatschapijleer havo 4</dc:title>
  <dc:creator>ftm</dc:creator>
  <cp:lastModifiedBy>Fluitsma, DWPM (Daniel)</cp:lastModifiedBy>
  <cp:revision>14</cp:revision>
  <dcterms:created xsi:type="dcterms:W3CDTF">2015-10-15T10:04:14Z</dcterms:created>
  <dcterms:modified xsi:type="dcterms:W3CDTF">2019-10-01T10:15:02Z</dcterms:modified>
</cp:coreProperties>
</file>